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1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85" r:id="rId4"/>
    <p:sldId id="286" r:id="rId5"/>
    <p:sldId id="282" r:id="rId6"/>
    <p:sldId id="283" r:id="rId7"/>
    <p:sldId id="280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B07"/>
    <a:srgbClr val="C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399" autoAdjust="0"/>
  </p:normalViewPr>
  <p:slideViewPr>
    <p:cSldViewPr>
      <p:cViewPr varScale="1">
        <p:scale>
          <a:sx n="110" d="100"/>
          <a:sy n="110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02" y="-9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1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r">
              <a:defRPr sz="1200"/>
            </a:lvl1pPr>
          </a:lstStyle>
          <a:p>
            <a:r>
              <a:rPr lang="en-US" b="1" dirty="0" smtClean="0"/>
              <a:t>YASEP Cohort Meeting</a:t>
            </a:r>
          </a:p>
          <a:p>
            <a:r>
              <a:rPr lang="en-US" i="1" dirty="0" smtClean="0"/>
              <a:t>October 8, 2013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r">
              <a:defRPr sz="1200"/>
            </a:lvl1pPr>
          </a:lstStyle>
          <a:p>
            <a:fld id="{7E31EEFD-51B0-424A-A50A-6D8C6BED1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81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1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r">
              <a:defRPr sz="1200"/>
            </a:lvl1pPr>
          </a:lstStyle>
          <a:p>
            <a:fld id="{278AE137-84BF-5049-8CED-D4F94F055073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8" tIns="46474" rIns="92948" bIns="464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48" tIns="46474" rIns="92948" bIns="464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r">
              <a:defRPr sz="1200"/>
            </a:lvl1pPr>
          </a:lstStyle>
          <a:p>
            <a:fld id="{C361687C-2A8A-A04D-B824-F1878B7B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08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1687C-2A8A-A04D-B824-F1878B7B03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1687C-2A8A-A04D-B824-F1878B7B03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1687C-2A8A-A04D-B824-F1878B7B03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1687C-2A8A-A04D-B824-F1878B7B03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1687C-2A8A-A04D-B824-F1878B7B03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1687C-2A8A-A04D-B824-F1878B7B03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D445-0CA1-4EC9-8C2A-D65B21CF5F34}" type="datetimeFigureOut">
              <a:rPr lang="en-US" smtClean="0"/>
              <a:t>10/23/13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CCE3-F61B-4A8F-AE67-BEDFCAB7C810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1465-24E1-4CC2-B3A0-C64D0A6392D5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DD2F-B71C-4A1A-B08F-6A36F81A5EC8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E2C9-6331-47A0-9312-994BA6FBBC23}" type="datetime1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74B6-584D-44CB-8495-03FDA74C8338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01E88-470C-4B99-A790-2897E519FE4D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920A-68C5-47F5-A7A9-53069FE21EFB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A31-19A7-490A-BDF4-A432CBE45102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86E6-F956-4E74-89D5-D130DFFEFF4B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E45A-5D4D-4BB9-9206-249A85A47C6F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BC685E-DF2E-45B5-95A9-444BCA32FB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403815-CE17-4EC8-9673-F3F7C8252FE1}" type="datetime1">
              <a:rPr lang="en-US" smtClean="0"/>
              <a:pPr/>
              <a:t>10/23/13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BC685E-DF2E-45B5-95A9-444BCA32FB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2" r:id="rId1"/>
    <p:sldLayoutId id="2147484643" r:id="rId2"/>
    <p:sldLayoutId id="2147484644" r:id="rId3"/>
    <p:sldLayoutId id="2147484645" r:id="rId4"/>
    <p:sldLayoutId id="2147484646" r:id="rId5"/>
    <p:sldLayoutId id="2147484647" r:id="rId6"/>
    <p:sldLayoutId id="2147484648" r:id="rId7"/>
    <p:sldLayoutId id="2147484649" r:id="rId8"/>
    <p:sldLayoutId id="2147484650" r:id="rId9"/>
    <p:sldLayoutId id="2147484651" r:id="rId10"/>
    <p:sldLayoutId id="214748465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hirsch@gc.cuny.edu" TargetMode="External"/><Relationship Id="rId4" Type="http://schemas.openxmlformats.org/officeDocument/2006/relationships/hyperlink" Target="http://www.gc.cuny.edu/lmis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600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Segoe UI" pitchFamily="34" charset="0"/>
                <a:cs typeface="Segoe UI" pitchFamily="34" charset="0"/>
              </a:rPr>
              <a:t>Good Food Jobs Forum</a:t>
            </a:r>
          </a:p>
          <a:p>
            <a:r>
              <a:rPr lang="en-US" sz="2800" dirty="0" smtClean="0">
                <a:latin typeface="Segoe UI" pitchFamily="34" charset="0"/>
                <a:cs typeface="Segoe UI" pitchFamily="34" charset="0"/>
              </a:rPr>
              <a:t>New York City Food Policy Center</a:t>
            </a:r>
          </a:p>
          <a:p>
            <a:r>
              <a:rPr lang="en-US" sz="2800" dirty="0" smtClean="0">
                <a:latin typeface="Segoe UI" pitchFamily="34" charset="0"/>
                <a:cs typeface="Segoe UI" pitchFamily="34" charset="0"/>
              </a:rPr>
              <a:t>CUNY School of Public Health</a:t>
            </a:r>
          </a:p>
          <a:p>
            <a:r>
              <a:rPr lang="en-US" sz="2800" i="1" dirty="0" smtClean="0">
                <a:latin typeface="Segoe UI" pitchFamily="34" charset="0"/>
                <a:cs typeface="Segoe UI" pitchFamily="34" charset="0"/>
              </a:rPr>
              <a:t>October 17, 2013</a:t>
            </a:r>
            <a:endParaRPr lang="en-US" sz="2800" i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1828800"/>
          </a:xfrm>
        </p:spPr>
        <p:txBody>
          <a:bodyPr anchor="b">
            <a:noAutofit/>
          </a:bodyPr>
          <a:lstStyle/>
          <a:p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itchFamily="34" charset="0"/>
                <a:cs typeface="Segoe UI" pitchFamily="34" charset="0"/>
              </a:rPr>
              <a:t>Labor Market Trends in New York City’s Food Industries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" y="432760"/>
            <a:ext cx="8961120" cy="599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" y="385997"/>
            <a:ext cx="8961120" cy="608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" y="261085"/>
            <a:ext cx="8961120" cy="633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Segoe UI" pitchFamily="34" charset="0"/>
                <a:cs typeface="Segoe UI" pitchFamily="34" charset="0"/>
              </a:rPr>
              <a:t>Demand by Occupation </a:t>
            </a:r>
            <a:br>
              <a:rPr lang="en-US" dirty="0" smtClean="0">
                <a:latin typeface="Segoe UI" pitchFamily="34" charset="0"/>
                <a:cs typeface="Segoe UI" pitchFamily="34" charset="0"/>
              </a:rPr>
            </a:br>
            <a:r>
              <a:rPr lang="en-US" sz="3100" i="1" dirty="0" smtClean="0">
                <a:latin typeface="Segoe UI" pitchFamily="34" charset="0"/>
                <a:cs typeface="Segoe UI" pitchFamily="34" charset="0"/>
              </a:rPr>
              <a:t>(past 90 days)</a:t>
            </a:r>
            <a:endParaRPr lang="en-US" i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473204"/>
          <a:ext cx="7315200" cy="507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/>
                <a:gridCol w="1447800"/>
              </a:tblGrid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Occupation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Volume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Food Supervisors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3,772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Waiters/Waitresses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2,679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Cooks, Restaurant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1,897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Chefs</a:t>
                      </a:r>
                      <a:r>
                        <a:rPr lang="en-US" sz="2000" baseline="0" dirty="0" smtClean="0">
                          <a:latin typeface="Segoe UI" pitchFamily="34" charset="0"/>
                          <a:cs typeface="Segoe UI" pitchFamily="34" charset="0"/>
                        </a:rPr>
                        <a:t> and Head Cooks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1,179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Combined Food Preparation and Serving</a:t>
                      </a:r>
                      <a:r>
                        <a:rPr lang="en-US" sz="2000" baseline="0" dirty="0" smtClean="0">
                          <a:latin typeface="Segoe UI" pitchFamily="34" charset="0"/>
                          <a:cs typeface="Segoe UI" pitchFamily="34" charset="0"/>
                        </a:rPr>
                        <a:t> Workers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1,141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Food Managers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917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Bakers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53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Butchers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35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Food</a:t>
                      </a:r>
                      <a:r>
                        <a:rPr lang="en-US" sz="2000" baseline="0" dirty="0" smtClean="0">
                          <a:latin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egoe UI" pitchFamily="34" charset="0"/>
                          <a:cs typeface="Segoe UI" pitchFamily="34" charset="0"/>
                        </a:rPr>
                        <a:t>Batchmakers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17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Meat and Fish Cutters and Trimmers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11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Food Roasters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Segoe UI" pitchFamily="34" charset="0"/>
                          <a:cs typeface="Segoe UI" pitchFamily="34" charset="0"/>
                        </a:rPr>
                        <a:t>3</a:t>
                      </a:r>
                      <a:endParaRPr lang="en-US" sz="20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685E-DF2E-45B5-95A9-444BCA32FB64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676400"/>
          <a:ext cx="8610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883"/>
                <a:gridCol w="40477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Skills &amp; Tools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Certifications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Credit Card </a:t>
                      </a:r>
                      <a:r>
                        <a:rPr lang="en-US" sz="2400" dirty="0" err="1" smtClean="0">
                          <a:latin typeface="Segoe UI" pitchFamily="34" charset="0"/>
                          <a:cs typeface="Segoe UI" pitchFamily="34" charset="0"/>
                        </a:rPr>
                        <a:t>Machuines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Food Safety HACCP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Preventive</a:t>
                      </a:r>
                      <a:r>
                        <a:rPr lang="en-US" sz="2400" baseline="0" dirty="0" smtClean="0">
                          <a:latin typeface="Segoe UI" pitchFamily="34" charset="0"/>
                          <a:cs typeface="Segoe UI" pitchFamily="34" charset="0"/>
                        </a:rPr>
                        <a:t> Maintenance Inspection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egoe UI" pitchFamily="34" charset="0"/>
                          <a:cs typeface="Segoe UI" pitchFamily="34" charset="0"/>
                        </a:rPr>
                        <a:t>ServSafe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Quality Control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OSHA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Bilingual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Certified Executive Chef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Cutting Equipment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Certified Dietary Manager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Broilers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Registered</a:t>
                      </a:r>
                      <a:r>
                        <a:rPr lang="en-US" sz="2400" baseline="0" dirty="0" smtClean="0">
                          <a:latin typeface="Segoe UI" pitchFamily="34" charset="0"/>
                          <a:cs typeface="Segoe UI" pitchFamily="34" charset="0"/>
                        </a:rPr>
                        <a:t> Dietitian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Steam</a:t>
                      </a:r>
                      <a:r>
                        <a:rPr lang="en-US" sz="2400" baseline="0" dirty="0" smtClean="0">
                          <a:latin typeface="Segoe UI" pitchFamily="34" charset="0"/>
                          <a:cs typeface="Segoe UI" pitchFamily="34" charset="0"/>
                        </a:rPr>
                        <a:t> Tables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egoe UI" pitchFamily="34" charset="0"/>
                          <a:cs typeface="Segoe UI" pitchFamily="34" charset="0"/>
                        </a:rPr>
                        <a:t>National Environmental</a:t>
                      </a:r>
                      <a:r>
                        <a:rPr lang="en-US" sz="2400" baseline="0" dirty="0" smtClean="0">
                          <a:latin typeface="Segoe UI" pitchFamily="34" charset="0"/>
                          <a:cs typeface="Segoe UI" pitchFamily="34" charset="0"/>
                        </a:rPr>
                        <a:t> Health Association</a:t>
                      </a:r>
                      <a:endParaRPr lang="en-US" sz="24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Skills, Tools and Certifications in Demand </a:t>
            </a:r>
            <a:r>
              <a:rPr kumimoji="0" lang="en-US" sz="31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(past 90</a:t>
            </a:r>
            <a:r>
              <a:rPr kumimoji="0" lang="en-US" sz="310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 days)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egoe UI" pitchFamily="34" charset="0"/>
              <a:ea typeface="+mj-ea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676400"/>
            <a:ext cx="4530984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egoe UI" pitchFamily="34" charset="0"/>
                <a:cs typeface="Segoe UI" pitchFamily="34" charset="0"/>
              </a:rPr>
              <a:t>Lesley Hirsch</a:t>
            </a:r>
          </a:p>
          <a:p>
            <a:r>
              <a:rPr lang="en-US" sz="2000" dirty="0" smtClean="0">
                <a:latin typeface="Segoe UI" pitchFamily="34" charset="0"/>
                <a:cs typeface="Segoe UI" pitchFamily="34" charset="0"/>
              </a:rPr>
              <a:t>NYC Labor Market Information Service</a:t>
            </a:r>
          </a:p>
          <a:p>
            <a:r>
              <a:rPr lang="en-US" sz="2000" dirty="0" smtClean="0">
                <a:latin typeface="Segoe UI" pitchFamily="34" charset="0"/>
                <a:cs typeface="Segoe UI" pitchFamily="34" charset="0"/>
              </a:rPr>
              <a:t>CUNY Graduate Center</a:t>
            </a:r>
          </a:p>
          <a:p>
            <a:r>
              <a:rPr lang="en-US" sz="2000" dirty="0" smtClean="0">
                <a:latin typeface="Segoe UI" pitchFamily="34" charset="0"/>
                <a:cs typeface="Segoe UI" pitchFamily="34" charset="0"/>
              </a:rPr>
              <a:t>365 Fifth Avenue, Room 6202</a:t>
            </a:r>
          </a:p>
          <a:p>
            <a:r>
              <a:rPr lang="en-US" sz="2000" dirty="0" smtClean="0">
                <a:latin typeface="Segoe UI" pitchFamily="34" charset="0"/>
                <a:cs typeface="Segoe UI" pitchFamily="34" charset="0"/>
              </a:rPr>
              <a:t>New York, NY 10016</a:t>
            </a:r>
          </a:p>
          <a:p>
            <a:r>
              <a:rPr lang="en-US" sz="2000" dirty="0" smtClean="0">
                <a:latin typeface="Segoe UI" pitchFamily="34" charset="0"/>
                <a:cs typeface="Segoe UI" pitchFamily="34" charset="0"/>
              </a:rPr>
              <a:t>212.817.2031</a:t>
            </a:r>
          </a:p>
          <a:p>
            <a:r>
              <a:rPr lang="en-US" sz="2000" dirty="0" smtClean="0">
                <a:latin typeface="Segoe UI" pitchFamily="34" charset="0"/>
                <a:cs typeface="Segoe UI" pitchFamily="34" charset="0"/>
                <a:hlinkClick r:id="rId3"/>
              </a:rPr>
              <a:t>lhirsch@gc.cuny.edu</a:t>
            </a:r>
            <a:endParaRPr lang="en-US" sz="2000" dirty="0" smtClean="0">
              <a:latin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latin typeface="Segoe UI" pitchFamily="34" charset="0"/>
                <a:cs typeface="Segoe UI" pitchFamily="34" charset="0"/>
                <a:hlinkClick r:id="rId4"/>
              </a:rPr>
              <a:t>www.gc.cuny.edu/lmis</a:t>
            </a:r>
            <a:endParaRPr lang="en-US" sz="2000" dirty="0" smtClean="0">
              <a:latin typeface="Segoe UI" pitchFamily="34" charset="0"/>
              <a:cs typeface="Segoe UI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NYCLMIS_logo_hires_sm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4343400"/>
            <a:ext cx="1828800" cy="9372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2600" y="435114"/>
            <a:ext cx="2722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PT Sans Caption"/>
              </a:rPr>
              <a:t>Thank you!</a:t>
            </a:r>
            <a:endParaRPr lang="en-US" sz="4000" dirty="0">
              <a:solidFill>
                <a:schemeClr val="tx2"/>
              </a:solidFill>
              <a:latin typeface="PT Sans Captio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9203</TotalTime>
  <Words>165</Words>
  <Application>Microsoft Macintosh PowerPoint</Application>
  <PresentationFormat>On-screen Show (4:3)</PresentationFormat>
  <Paragraphs>67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Labor Market Trends in New York City’s Food Industries</vt:lpstr>
      <vt:lpstr>PowerPoint Presentation</vt:lpstr>
      <vt:lpstr>PowerPoint Presentation</vt:lpstr>
      <vt:lpstr>PowerPoint Presentation</vt:lpstr>
      <vt:lpstr>Demand by Occupation  (past 90 days)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%$#@ is Labor Market Intelligence?</dc:title>
  <dc:creator>GC Users</dc:creator>
  <cp:lastModifiedBy>Ashley Rafalow</cp:lastModifiedBy>
  <cp:revision>73</cp:revision>
  <dcterms:created xsi:type="dcterms:W3CDTF">2013-10-04T16:25:19Z</dcterms:created>
  <dcterms:modified xsi:type="dcterms:W3CDTF">2013-10-23T21:10:44Z</dcterms:modified>
</cp:coreProperties>
</file>